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6600"/>
    <a:srgbClr val="FF0000"/>
    <a:srgbClr val="CC0099"/>
    <a:srgbClr val="00FFFF"/>
    <a:srgbClr val="FFFF00"/>
    <a:srgbClr val="0066C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A1C8A5-CD7C-49A5-81AA-F67A0CE4AB62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CCA82C-169B-4039-8790-9EAC42508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1-tub-ua.yandex.net/i?id=205703751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000109"/>
            <a:ext cx="8072494" cy="371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none" fromWordArt="1">
            <a:prstTxWarp prst="textPlain">
              <a:avLst>
                <a:gd name="adj" fmla="val 496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Закон  </a:t>
            </a:r>
            <a:r>
              <a:rPr lang="ru-RU" sz="3600" i="1" kern="10" spc="0" dirty="0" err="1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збереження</a:t>
            </a:r>
            <a:r>
              <a:rPr lang="ru-RU" sz="3600" i="1" kern="10" spc="0" dirty="0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i="1" kern="10" spc="0" dirty="0" err="1" smtClean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маси</a:t>
            </a:r>
            <a:endParaRPr lang="ru-RU" sz="3600" i="1" kern="10" spc="0" dirty="0">
              <a:ln w="28575">
                <a:solidFill>
                  <a:srgbClr val="0033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952494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Учитель </a:t>
            </a:r>
            <a:r>
              <a:rPr lang="ru-RU" sz="2400" b="1" dirty="0" err="1" smtClean="0"/>
              <a:t>хімії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Новоукраїнської</a:t>
            </a:r>
            <a:r>
              <a:rPr lang="ru-RU" sz="2400" b="1" dirty="0" smtClean="0"/>
              <a:t> ЗШ № 8 Жукова О.В.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996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 l="18694" t="4615" r="20759" b="4615"/>
          <a:stretch>
            <a:fillRect/>
          </a:stretch>
        </p:blipFill>
        <p:spPr bwMode="auto">
          <a:xfrm>
            <a:off x="6000760" y="0"/>
            <a:ext cx="3390278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3" name="Picture 11" descr="http://hq-oboi.ru/photo/iney_na_derevyah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643306" cy="2732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 r="19515" b="6638"/>
          <a:stretch>
            <a:fillRect/>
          </a:stretch>
        </p:blipFill>
        <p:spPr bwMode="auto">
          <a:xfrm>
            <a:off x="2571736" y="0"/>
            <a:ext cx="3786214" cy="2777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 l="39568" t="10937" r="28587" b="8984"/>
          <a:stretch>
            <a:fillRect/>
          </a:stretch>
        </p:blipFill>
        <p:spPr bwMode="auto">
          <a:xfrm>
            <a:off x="0" y="1"/>
            <a:ext cx="2714612" cy="3286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http://archekon.com/dokumentation/pigment/pig19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46992" y="4000504"/>
            <a:ext cx="3097008" cy="2857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6" descr="http://zv.innovaterussia.ru/attach/467105/w690"/>
          <p:cNvPicPr>
            <a:picLocks noChangeAspect="1" noChangeArrowheads="1"/>
          </p:cNvPicPr>
          <p:nvPr/>
        </p:nvPicPr>
        <p:blipFill>
          <a:blip r:embed="rId7" cstate="print"/>
          <a:srcRect t="15563"/>
          <a:stretch>
            <a:fillRect/>
          </a:stretch>
        </p:blipFill>
        <p:spPr bwMode="auto">
          <a:xfrm>
            <a:off x="3143240" y="3214686"/>
            <a:ext cx="2876552" cy="3643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14620"/>
            <a:ext cx="7498080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C00000"/>
                </a:solidFill>
              </a:rPr>
              <a:t>Явища навколо нас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5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715436" cy="2071704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357718"/>
                <a:gridCol w="4357718"/>
              </a:tblGrid>
              <a:tr h="690568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Фізичні явища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Хімічні явища</a:t>
                      </a:r>
                      <a:endParaRPr lang="ru-RU" sz="3600" dirty="0"/>
                    </a:p>
                  </a:txBody>
                  <a:tcPr/>
                </a:tc>
              </a:tr>
              <a:tr h="690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5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14282" y="4429132"/>
            <a:ext cx="485778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утворення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инею на деревах,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5720" y="5286388"/>
            <a:ext cx="3929090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утворення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зеленого </a:t>
            </a:r>
          </a:p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нальоту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мідних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виробах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429256" y="4357694"/>
            <a:ext cx="292895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кипіння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води,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14282" y="3429000"/>
            <a:ext cx="421484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іржавіння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заліза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000628" y="3500438"/>
            <a:ext cx="350046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скисання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молока,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14282" y="3929066"/>
            <a:ext cx="500066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горіння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природного газу,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142844" y="4929198"/>
            <a:ext cx="564360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творення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осаду в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пробірці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4357686" y="5429264"/>
            <a:ext cx="4572000" cy="1142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утворення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бульбашок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 кипя"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тіння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води,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5500694" y="3929066"/>
            <a:ext cx="285748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фільтрування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6000760" y="4929198"/>
            <a:ext cx="2571768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дистиляція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8575E-6 L 0 -0.080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901E-6 L 0.44306 -0.34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1795E-6 L -0.00191 -0.25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0.40001 -0.22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3164E-6 L -0.54132 -0.4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1573E-6 L -0.02534 -0.39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535E-8 L -0.53733 -0.29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0204E-6 L 0.34913 -0.291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0204E-6 L -0.62761 -0.291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118 L 0.50782 -0.202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9676E-6 L -0.47847 -0.217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/>
      <p:bldP spid="2056" grpId="0"/>
      <p:bldP spid="2057" grpId="0"/>
      <p:bldP spid="2058" grpId="0"/>
      <p:bldP spid="2059" grpId="0"/>
      <p:bldP spid="2060" grpId="0"/>
      <p:bldP spid="2062" grpId="0"/>
      <p:bldP spid="2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500306"/>
            <a:ext cx="535785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uk-UA" sz="2800" b="1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6000760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800" b="1" dirty="0" smtClean="0"/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714884"/>
            <a:ext cx="6072198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800" b="1" dirty="0" smtClean="0"/>
              <a:t>   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929330"/>
            <a:ext cx="6072198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uk-UA" sz="2800" b="1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-53485"/>
          <a:ext cx="9144000" cy="7018509"/>
        </p:xfrm>
        <a:graphic>
          <a:graphicData uri="http://schemas.openxmlformats.org/drawingml/2006/table">
            <a:tbl>
              <a:tblPr firstRow="1" bandRow="1">
                <a:solidFill>
                  <a:srgbClr val="0000FF"/>
                </a:solidFill>
                <a:tableStyleId>{5C22544A-7EE6-4342-B048-85BDC9FD1C3A}</a:tableStyleId>
              </a:tblPr>
              <a:tblGrid>
                <a:gridCol w="6215074"/>
                <a:gridCol w="2928926"/>
              </a:tblGrid>
              <a:tr h="598076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Визначення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0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3200" b="1" dirty="0" smtClean="0"/>
                        <a:t>1. Наукове припущення про</a:t>
                      </a:r>
                    </a:p>
                    <a:p>
                      <a:pPr>
                        <a:buNone/>
                      </a:pPr>
                      <a:r>
                        <a:rPr lang="uk-UA" sz="3200" b="1" dirty="0" smtClean="0"/>
                        <a:t>    зв’язок явищ, перевіряється </a:t>
                      </a:r>
                    </a:p>
                    <a:p>
                      <a:pPr>
                        <a:buNone/>
                      </a:pPr>
                      <a:r>
                        <a:rPr lang="uk-UA" sz="3200" b="1" dirty="0" smtClean="0"/>
                        <a:t>    експериментально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2. Перемішування,переливання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3. Комплекс поглядів, думок, які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    описують, пояснюють,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    передбачають явища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7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4.Розглядання, спостерігання 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    хімічними сполуками,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baseline="0" dirty="0" smtClean="0"/>
                        <a:t>    явищами</a:t>
                      </a:r>
                      <a:r>
                        <a:rPr lang="uk-UA" sz="3200" b="1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1719"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 5.Сталий і повторювальний</a:t>
                      </a:r>
                    </a:p>
                    <a:p>
                      <a:r>
                        <a:rPr lang="uk-UA" sz="3200" b="1" dirty="0" smtClean="0"/>
                        <a:t>     зв’язок між явищами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215074" y="785794"/>
            <a:ext cx="2928926" cy="928694"/>
          </a:xfrm>
          <a:prstGeom prst="roundRect">
            <a:avLst/>
          </a:prstGeom>
          <a:solidFill>
            <a:srgbClr val="FF0000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2000240"/>
            <a:ext cx="2928926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3143248"/>
            <a:ext cx="2928926" cy="928694"/>
          </a:xfrm>
          <a:prstGeom prst="roundRect">
            <a:avLst/>
          </a:prstGeom>
          <a:solidFill>
            <a:srgbClr val="00FFFF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4572008"/>
            <a:ext cx="2928926" cy="928694"/>
          </a:xfrm>
          <a:prstGeom prst="roundRect">
            <a:avLst/>
          </a:prstGeom>
          <a:solidFill>
            <a:srgbClr val="CC0099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5929306"/>
            <a:ext cx="2928926" cy="928694"/>
          </a:xfrm>
          <a:prstGeom prst="roundRect">
            <a:avLst/>
          </a:prstGeom>
          <a:solidFill>
            <a:srgbClr val="006600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6858016" y="785794"/>
            <a:ext cx="200026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/>
              <a:t>Закон</a:t>
            </a:r>
            <a:endParaRPr lang="ru-RU" sz="4400" b="1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786578" y="2000240"/>
            <a:ext cx="2000264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Теорія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500826" y="3214686"/>
            <a:ext cx="242886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Гіпотеза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072198" y="6215082"/>
            <a:ext cx="3071802" cy="857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Спостереження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072198" y="4572008"/>
            <a:ext cx="3286148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Експеримент</a:t>
            </a:r>
            <a:endParaRPr kumimoji="0" lang="ru-RU" sz="3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19653E-6 L -0.00243 0.74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8208E-6 L -0.00122 0.736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3 L -0.01285 0.195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31214E-7 L -0.00121 0.171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763E-6 L 0.00278 -0.345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4798E-6 L -0.00122 -0.340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57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57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08 " pathEditMode="relative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08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Прилад для демонстрування закону збереження маси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&amp;Pcy;&amp;rcy;&amp;icy;&amp;lcy;&amp;acy;&amp;dcy; &amp;dcy;&amp;lcy;&amp;yacy; &amp;dcy;&amp;ocy;&amp;acy;&amp;iecy;&amp;dcy;&amp;iecy;&amp;ncy;&amp;ncy;&amp;yacy; &amp;zcy;&amp;acy;&amp;kcy;&amp;ocy;&amp;ncy;&amp;ucy; &amp;zcy;&amp;bcy;&amp;iecy;&amp;rcy;&amp;iecy;&amp;zhcy;&amp;iecy;&amp;ncy;&amp;ncy;&amp;yacy; &amp;mcy;&amp;acy;&amp;scy;&amp;icy;. &amp;fcy;&amp;ocy;&amp;tcy;&amp;ocy;"/>
          <p:cNvPicPr/>
          <p:nvPr/>
        </p:nvPicPr>
        <p:blipFill>
          <a:blip r:embed="rId2" cstate="print">
            <a:lum bright="-20000" contrast="30000"/>
          </a:blip>
          <a:srcRect b="12729"/>
          <a:stretch>
            <a:fillRect/>
          </a:stretch>
        </p:blipFill>
        <p:spPr bwMode="auto">
          <a:xfrm>
            <a:off x="1000100" y="3643314"/>
            <a:ext cx="36433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anexplus.com.ua/img/catalog/20120813163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00496" cy="3000372"/>
          </a:xfrm>
          <a:prstGeom prst="rect">
            <a:avLst/>
          </a:prstGeom>
          <a:noFill/>
        </p:spPr>
      </p:pic>
      <p:pic>
        <p:nvPicPr>
          <p:cNvPr id="1032" name="Picture 8" descr="http://www.medius.ru/assets/images/photo/983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142984"/>
            <a:ext cx="4098435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5489575"/>
            <a:ext cx="3786214" cy="1368425"/>
          </a:xfrm>
          <a:prstGeom prst="rect">
            <a:avLst/>
          </a:prstGeom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5A5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Михайло Васильович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5A5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Ломоносов</a:t>
            </a:r>
            <a:b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5A5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5A5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65A5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1711-1765)</a:t>
            </a:r>
          </a:p>
        </p:txBody>
      </p:sp>
      <p:pic>
        <p:nvPicPr>
          <p:cNvPr id="5" name="Picture 4" descr="image29900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905252" cy="520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40200" y="142852"/>
            <a:ext cx="50038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65A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Усі зміни в натурі,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які трапляються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такого суть стану,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що скільки в одного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тіла забирається,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стільки додається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 іншого; так, коли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 убуде трохи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матерії, то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збільшиться в 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іншому місці...</a:t>
            </a:r>
          </a:p>
          <a:p>
            <a:pPr marL="365760" marR="0" lvl="0" indent="-283464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uk-UA" sz="3200" b="0" i="1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  </a:t>
            </a: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rgbClr val="065A44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(1748р.)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2246" y="714356"/>
            <a:ext cx="4861754" cy="5676920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Маса ніколи не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створюється й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не знищується,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а тільки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переходить від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однієї речовини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uk-UA" sz="3600" b="1" dirty="0" smtClean="0">
                <a:solidFill>
                  <a:srgbClr val="065A44"/>
                </a:solidFill>
                <a:latin typeface="Arial Black" pitchFamily="34" charset="0"/>
              </a:rPr>
              <a:t>до іншої.</a:t>
            </a:r>
            <a:endParaRPr lang="ru-RU" sz="3600" b="1" dirty="0" smtClean="0">
              <a:solidFill>
                <a:srgbClr val="065A44"/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5286388"/>
            <a:ext cx="5500726" cy="1368425"/>
          </a:xfrm>
          <a:prstGeom prst="rect">
            <a:avLst/>
          </a:prstGeom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Антуан  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Лоран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Лавуазьє</a:t>
            </a:r>
            <a:b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(1743-1794)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33e15b432c7b16d85194a2064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86280" cy="519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-облако 16"/>
          <p:cNvSpPr/>
          <p:nvPr/>
        </p:nvSpPr>
        <p:spPr>
          <a:xfrm>
            <a:off x="0" y="214290"/>
            <a:ext cx="4071902" cy="3000396"/>
          </a:xfrm>
          <a:prstGeom prst="cloudCallout">
            <a:avLst>
              <a:gd name="adj1" fmla="val 63822"/>
              <a:gd name="adj2" fmla="val 4808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4857752" y="3786190"/>
            <a:ext cx="4071934" cy="2786082"/>
          </a:xfrm>
          <a:prstGeom prst="cloudCallout">
            <a:avLst>
              <a:gd name="adj1" fmla="val -66124"/>
              <a:gd name="adj2" fmla="val -5940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0" y="4000480"/>
            <a:ext cx="4071934" cy="2857520"/>
          </a:xfrm>
          <a:prstGeom prst="cloudCallout">
            <a:avLst>
              <a:gd name="adj1" fmla="val 64245"/>
              <a:gd name="adj2" fmla="val -757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4929190" y="0"/>
            <a:ext cx="3929090" cy="2571744"/>
          </a:xfrm>
          <a:prstGeom prst="cloudCallout">
            <a:avLst>
              <a:gd name="adj1" fmla="val -55542"/>
              <a:gd name="adj2" fmla="val 6905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14546" y="3071810"/>
            <a:ext cx="5715040" cy="1143000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Значення закону:</a:t>
            </a:r>
            <a:r>
              <a:rPr lang="uk-UA" sz="5400" b="1" i="1" dirty="0" smtClean="0">
                <a:solidFill>
                  <a:srgbClr val="006600"/>
                </a:solidFill>
              </a:rPr>
              <a:t/>
            </a:r>
            <a:br>
              <a:rPr lang="uk-UA" sz="5400" b="1" i="1" dirty="0" smtClean="0">
                <a:solidFill>
                  <a:srgbClr val="006600"/>
                </a:solidFill>
              </a:rPr>
            </a:br>
            <a:endParaRPr lang="ru-RU" sz="54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</a:rPr>
              <a:t>Домашнє завдання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1.</a:t>
            </a:r>
            <a:r>
              <a:rPr lang="uk-UA" b="1" dirty="0" smtClean="0"/>
              <a:t> </a:t>
            </a:r>
            <a:r>
              <a:rPr lang="uk-UA" dirty="0" smtClean="0"/>
              <a:t>Опрацювати параграф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Виконати </a:t>
            </a:r>
            <a:r>
              <a:rPr lang="uk-UA" smtClean="0"/>
              <a:t>письмові завдання </a:t>
            </a:r>
            <a:r>
              <a:rPr lang="uk-UA" dirty="0" smtClean="0"/>
              <a:t>після параграфу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Підготувати презентацію про життя і діяльність М.В. Ломоносова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1687</TotalTime>
  <Words>210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Явища навколо нас</vt:lpstr>
      <vt:lpstr>Слайд 3</vt:lpstr>
      <vt:lpstr>Слайд 4</vt:lpstr>
      <vt:lpstr>Прилад для демонстрування закону збереження маси</vt:lpstr>
      <vt:lpstr>Слайд 6</vt:lpstr>
      <vt:lpstr>Слайд 7</vt:lpstr>
      <vt:lpstr>Значення закону: </vt:lpstr>
      <vt:lpstr>Домашнє завдання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мвапа</dc:title>
  <dc:creator>Виталий</dc:creator>
  <cp:lastModifiedBy>Лилия Олександровна</cp:lastModifiedBy>
  <cp:revision>32</cp:revision>
  <dcterms:created xsi:type="dcterms:W3CDTF">2014-01-08T15:20:13Z</dcterms:created>
  <dcterms:modified xsi:type="dcterms:W3CDTF">2016-06-08T06:25:20Z</dcterms:modified>
</cp:coreProperties>
</file>